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62" r:id="rId3"/>
    <p:sldId id="264" r:id="rId4"/>
    <p:sldId id="266" r:id="rId5"/>
    <p:sldId id="272" r:id="rId6"/>
    <p:sldId id="267" r:id="rId7"/>
    <p:sldId id="271" r:id="rId8"/>
    <p:sldId id="265" r:id="rId9"/>
    <p:sldId id="263" r:id="rId10"/>
    <p:sldId id="275" r:id="rId11"/>
    <p:sldId id="268" r:id="rId12"/>
    <p:sldId id="276" r:id="rId13"/>
    <p:sldId id="273" r:id="rId14"/>
    <p:sldId id="277" r:id="rId15"/>
    <p:sldId id="269" r:id="rId16"/>
    <p:sldId id="278" r:id="rId17"/>
    <p:sldId id="279" r:id="rId18"/>
    <p:sldId id="270" r:id="rId19"/>
    <p:sldId id="27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0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5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53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645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808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14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38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04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8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620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11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0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44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149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55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4F0C-433E-4EE3-B4C7-26D78ECE4082}" type="datetimeFigureOut">
              <a:rPr lang="nl-NL" smtClean="0"/>
              <a:t>19-3-2018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744566-FD45-4BB1-A6A9-C09C29C863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1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/>
              <a:t>Plantenziektes</a:t>
            </a:r>
            <a:endParaRPr lang="nl-NL" b="1" u="sng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589212" y="1698172"/>
            <a:ext cx="8915400" cy="4885508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 smtClean="0"/>
              <a:t>Bladluis</a:t>
            </a:r>
          </a:p>
          <a:p>
            <a:r>
              <a:rPr lang="nl-NL" sz="2800" dirty="0" smtClean="0"/>
              <a:t>Schild~ of dopluis</a:t>
            </a:r>
          </a:p>
          <a:p>
            <a:r>
              <a:rPr lang="nl-NL" sz="2800" dirty="0" smtClean="0"/>
              <a:t>Wolluis							</a:t>
            </a:r>
          </a:p>
          <a:p>
            <a:r>
              <a:rPr lang="nl-NL" sz="2800" dirty="0" smtClean="0"/>
              <a:t>Spint								</a:t>
            </a:r>
            <a:r>
              <a:rPr lang="nl-NL" sz="2800" dirty="0"/>
              <a:t>Insecten</a:t>
            </a:r>
            <a:endParaRPr lang="nl-NL" sz="2800" dirty="0" smtClean="0"/>
          </a:p>
          <a:p>
            <a:r>
              <a:rPr lang="nl-NL" sz="2800" dirty="0" smtClean="0"/>
              <a:t>Witte vlieg</a:t>
            </a:r>
          </a:p>
          <a:p>
            <a:r>
              <a:rPr lang="nl-NL" sz="2800" dirty="0" smtClean="0"/>
              <a:t>Trips</a:t>
            </a:r>
          </a:p>
          <a:p>
            <a:endParaRPr lang="nl-NL" sz="2800" dirty="0"/>
          </a:p>
          <a:p>
            <a:r>
              <a:rPr lang="nl-NL" sz="2800" dirty="0" smtClean="0"/>
              <a:t>Roest</a:t>
            </a:r>
          </a:p>
          <a:p>
            <a:r>
              <a:rPr lang="nl-NL" sz="2800" dirty="0" smtClean="0"/>
              <a:t>Meeldauw						Schimmel</a:t>
            </a:r>
          </a:p>
          <a:p>
            <a:r>
              <a:rPr lang="nl-NL" sz="2800" dirty="0" smtClean="0"/>
              <a:t>Valse meeldauw</a:t>
            </a:r>
          </a:p>
          <a:p>
            <a:endParaRPr lang="nl-NL" sz="2800" dirty="0"/>
          </a:p>
        </p:txBody>
      </p:sp>
      <p:sp>
        <p:nvSpPr>
          <p:cNvPr id="10" name="Rechteraccolade 9"/>
          <p:cNvSpPr/>
          <p:nvPr/>
        </p:nvSpPr>
        <p:spPr>
          <a:xfrm>
            <a:off x="5939245" y="1698172"/>
            <a:ext cx="696685" cy="283028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eraccolade 10"/>
          <p:cNvSpPr/>
          <p:nvPr/>
        </p:nvSpPr>
        <p:spPr>
          <a:xfrm>
            <a:off x="5939244" y="4715694"/>
            <a:ext cx="792481" cy="149351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3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8411" y="2714064"/>
            <a:ext cx="4763589" cy="41439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737" y="0"/>
            <a:ext cx="3518263" cy="256670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137" y="0"/>
            <a:ext cx="5181600" cy="31389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5748"/>
            <a:ext cx="5239072" cy="386225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838575" cy="26955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333" y="5000625"/>
            <a:ext cx="33718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0147" y="213352"/>
            <a:ext cx="8911687" cy="1280890"/>
          </a:xfrm>
        </p:spPr>
        <p:txBody>
          <a:bodyPr/>
          <a:lstStyle/>
          <a:p>
            <a:r>
              <a:rPr lang="nl-NL" dirty="0" smtClean="0"/>
              <a:t>Witte vlieg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54926" y="1341118"/>
            <a:ext cx="9649686" cy="5516882"/>
          </a:xfrm>
        </p:spPr>
        <p:txBody>
          <a:bodyPr>
            <a:normAutofit/>
          </a:bodyPr>
          <a:lstStyle/>
          <a:p>
            <a:r>
              <a:rPr lang="nl-NL" sz="2800" dirty="0" smtClean="0"/>
              <a:t>Klein vliegend beestje </a:t>
            </a:r>
          </a:p>
          <a:p>
            <a:r>
              <a:rPr lang="nl-NL" sz="2800" dirty="0" smtClean="0"/>
              <a:t>Volwassen vlieg leeft op het blad, eitjes + larven op de onderkant van het blad</a:t>
            </a:r>
          </a:p>
          <a:p>
            <a:r>
              <a:rPr lang="nl-NL" sz="2800" dirty="0" smtClean="0"/>
              <a:t>Larven en vlieg zuigen voeding uit het blad</a:t>
            </a:r>
          </a:p>
          <a:p>
            <a:r>
              <a:rPr lang="nl-NL" sz="2800" dirty="0" smtClean="0"/>
              <a:t>Grijzige uitslag op het blad + bladmisvorming</a:t>
            </a:r>
          </a:p>
          <a:p>
            <a:r>
              <a:rPr lang="nl-NL" sz="2800" dirty="0" smtClean="0"/>
              <a:t>Bij aanraking van plant vliegen ze weg</a:t>
            </a:r>
          </a:p>
          <a:p>
            <a:r>
              <a:rPr lang="nl-NL" sz="2800" dirty="0" smtClean="0"/>
              <a:t>Mogelijk honingdauw en roetdauw</a:t>
            </a:r>
            <a:endParaRPr lang="nl-NL" sz="2800" dirty="0"/>
          </a:p>
          <a:p>
            <a:endParaRPr lang="nl-NL" sz="2800" dirty="0" smtClean="0"/>
          </a:p>
          <a:p>
            <a:r>
              <a:rPr lang="nl-NL" sz="2800" dirty="0" smtClean="0"/>
              <a:t>Wegspuiten met krachtige waterstraal</a:t>
            </a:r>
          </a:p>
          <a:p>
            <a:r>
              <a:rPr lang="nl-NL" sz="2800" dirty="0" smtClean="0"/>
              <a:t>Bestrijdingsmiddel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70" y="0"/>
            <a:ext cx="2264229" cy="19919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668" y="3082834"/>
            <a:ext cx="1660332" cy="39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91325" cy="41052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51" y="0"/>
            <a:ext cx="3448050" cy="3524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410" y="3469812"/>
            <a:ext cx="4763589" cy="3388187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4398509" y="2572567"/>
            <a:ext cx="3587930" cy="3065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857" y="2644269"/>
            <a:ext cx="3447234" cy="292201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82240"/>
            <a:ext cx="2656114" cy="277575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174" y="0"/>
            <a:ext cx="24098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Trips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76206"/>
          </a:xfrm>
        </p:spPr>
        <p:txBody>
          <a:bodyPr>
            <a:normAutofit/>
          </a:bodyPr>
          <a:lstStyle/>
          <a:p>
            <a:r>
              <a:rPr lang="nl-NL" sz="2800" dirty="0" smtClean="0"/>
              <a:t>Kleine, langwerpige, smalle insect</a:t>
            </a:r>
          </a:p>
          <a:p>
            <a:r>
              <a:rPr lang="nl-NL" sz="2800" dirty="0" smtClean="0"/>
              <a:t>Eerst geel,  later bruin van kleur</a:t>
            </a:r>
          </a:p>
          <a:p>
            <a:r>
              <a:rPr lang="nl-NL" sz="2800" dirty="0" smtClean="0"/>
              <a:t>Zuigen aan onderkant blad voeding weg </a:t>
            </a:r>
          </a:p>
          <a:p>
            <a:r>
              <a:rPr lang="nl-NL" sz="2800" dirty="0" smtClean="0"/>
              <a:t>Schade = </a:t>
            </a:r>
            <a:r>
              <a:rPr lang="nl-NL" sz="2800" dirty="0" smtClean="0">
                <a:sym typeface="Wingdings" panose="05000000000000000000" pitchFamily="2" charset="2"/>
              </a:rPr>
              <a:t>zilvergrijze vlekken op het blad</a:t>
            </a:r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Wegspuiten krachtige waterstraal</a:t>
            </a:r>
          </a:p>
          <a:p>
            <a:r>
              <a:rPr lang="nl-NL" sz="2800" dirty="0" smtClean="0"/>
              <a:t>Bestrijdingsmiddel </a:t>
            </a:r>
            <a:endParaRPr lang="nl-NL" sz="2800" dirty="0"/>
          </a:p>
          <a:p>
            <a:endParaRPr lang="nl-NL" sz="2800" dirty="0" smtClean="0"/>
          </a:p>
          <a:p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75" y="0"/>
            <a:ext cx="3057525" cy="1905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287" y="3866606"/>
            <a:ext cx="1361713" cy="29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19" y="-532902"/>
            <a:ext cx="5019348" cy="30970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50" y="1"/>
            <a:ext cx="6653349" cy="41356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595" y="4185481"/>
            <a:ext cx="3703405" cy="26725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338" y="4185480"/>
            <a:ext cx="3713474" cy="26725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19" y="2600712"/>
            <a:ext cx="4139782" cy="21260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80001"/>
            <a:ext cx="4127863" cy="210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26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Roest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84617"/>
          </a:xfrm>
        </p:spPr>
        <p:txBody>
          <a:bodyPr>
            <a:normAutofit/>
          </a:bodyPr>
          <a:lstStyle/>
          <a:p>
            <a:r>
              <a:rPr lang="nl-NL" sz="2800" dirty="0" smtClean="0"/>
              <a:t>Schimmel </a:t>
            </a:r>
          </a:p>
          <a:p>
            <a:r>
              <a:rPr lang="nl-NL" sz="2800" dirty="0" smtClean="0"/>
              <a:t>Roodbruine of zwartbruine cirkelvormige plekken </a:t>
            </a:r>
            <a:r>
              <a:rPr lang="nl-NL" sz="2000" dirty="0" smtClean="0"/>
              <a:t>(start aan de onderkant van het blad) </a:t>
            </a:r>
          </a:p>
          <a:p>
            <a:pPr marL="0" indent="0">
              <a:buNone/>
            </a:pPr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Aangetaste delen weghalen</a:t>
            </a:r>
          </a:p>
          <a:p>
            <a:r>
              <a:rPr lang="nl-NL" sz="2800" dirty="0" smtClean="0"/>
              <a:t>Bestrijdingsmiddel (fungicide)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091" y="0"/>
            <a:ext cx="2728550" cy="27708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874" y="3673992"/>
            <a:ext cx="3074126" cy="32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2530" y="15875"/>
            <a:ext cx="3629527" cy="22570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5636"/>
            <a:ext cx="5616439" cy="31523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617" y="4158343"/>
            <a:ext cx="6383383" cy="29097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476" y="0"/>
            <a:ext cx="4657736" cy="411915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064"/>
            <a:ext cx="3656766" cy="26865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530" y="2312125"/>
            <a:ext cx="3629527" cy="23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6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22857" y="1100273"/>
            <a:ext cx="9350239" cy="5857876"/>
          </a:xfrm>
        </p:spPr>
        <p:txBody>
          <a:bodyPr>
            <a:normAutofit lnSpcReduction="10000"/>
          </a:bodyPr>
          <a:lstStyle/>
          <a:p>
            <a:r>
              <a:rPr lang="nl-NL" sz="2800" dirty="0" smtClean="0"/>
              <a:t>Wit schimmelpluis op </a:t>
            </a:r>
            <a:r>
              <a:rPr lang="nl-NL" sz="2800" u="sng" dirty="0" smtClean="0"/>
              <a:t>bovenkant</a:t>
            </a:r>
            <a:r>
              <a:rPr lang="nl-NL" sz="2800" dirty="0" smtClean="0"/>
              <a:t> van blad / vrucht</a:t>
            </a:r>
          </a:p>
          <a:p>
            <a:r>
              <a:rPr lang="nl-NL" sz="2800" dirty="0" smtClean="0"/>
              <a:t>Echte meeldauw, Witziekte of ‘t Wit genoemd</a:t>
            </a:r>
          </a:p>
          <a:p>
            <a:r>
              <a:rPr lang="nl-NL" sz="2800" dirty="0" smtClean="0"/>
              <a:t>Blad verschrompelt</a:t>
            </a:r>
          </a:p>
          <a:p>
            <a:endParaRPr lang="nl-NL" sz="2800" dirty="0" smtClean="0"/>
          </a:p>
          <a:p>
            <a:r>
              <a:rPr lang="nl-NL" sz="2800" dirty="0" smtClean="0"/>
              <a:t>Oorzaak: </a:t>
            </a:r>
          </a:p>
          <a:p>
            <a:pPr marL="0" indent="0">
              <a:buNone/>
            </a:pPr>
            <a:r>
              <a:rPr lang="nl-NL" sz="2800" dirty="0"/>
              <a:t> </a:t>
            </a:r>
            <a:r>
              <a:rPr lang="nl-NL" sz="2800" dirty="0" smtClean="0"/>
              <a:t>   vaak een te hoge RV bij een hoge temperatuur</a:t>
            </a:r>
          </a:p>
          <a:p>
            <a:endParaRPr lang="nl-NL" sz="2800" dirty="0" smtClean="0"/>
          </a:p>
          <a:p>
            <a:r>
              <a:rPr lang="nl-NL" sz="2800" dirty="0" smtClean="0"/>
              <a:t>Aangetaste plantdelen verwijderen</a:t>
            </a:r>
          </a:p>
          <a:p>
            <a:r>
              <a:rPr lang="nl-NL" sz="2800" dirty="0" smtClean="0"/>
              <a:t>Groeiomstandigheden verbeteren</a:t>
            </a:r>
          </a:p>
          <a:p>
            <a:r>
              <a:rPr lang="nl-NL" sz="2800" dirty="0" smtClean="0"/>
              <a:t>Planten niet te dicht op elkaar zetten</a:t>
            </a:r>
          </a:p>
          <a:p>
            <a:r>
              <a:rPr lang="nl-NL" sz="2800" dirty="0" smtClean="0"/>
              <a:t>Bestrijdingsmiddel </a:t>
            </a:r>
            <a:endParaRPr lang="nl-NL" sz="2800" dirty="0"/>
          </a:p>
          <a:p>
            <a:endParaRPr lang="nl-NL" sz="28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745325" y="271413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smtClean="0"/>
              <a:t>Meeldauw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725" y="4048125"/>
            <a:ext cx="14382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51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4903"/>
            <a:ext cx="2926080" cy="35530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84" y="2568451"/>
            <a:ext cx="7326674" cy="42895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682" y="-20905"/>
            <a:ext cx="3170465" cy="326371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901" y="0"/>
            <a:ext cx="5812100" cy="24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3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491" y="3770811"/>
            <a:ext cx="1889509" cy="30871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Valse meeldauw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77143" y="1905000"/>
            <a:ext cx="9266509" cy="4493623"/>
          </a:xfrm>
        </p:spPr>
        <p:txBody>
          <a:bodyPr>
            <a:normAutofit/>
          </a:bodyPr>
          <a:lstStyle/>
          <a:p>
            <a:r>
              <a:rPr lang="nl-NL" sz="2800" dirty="0" smtClean="0"/>
              <a:t>Poederachtige vuilwitte of roodachtige vlekken aan </a:t>
            </a:r>
            <a:r>
              <a:rPr lang="nl-NL" sz="2800" u="sng" dirty="0" smtClean="0"/>
              <a:t>onderkant</a:t>
            </a:r>
            <a:r>
              <a:rPr lang="nl-NL" sz="2800" dirty="0" smtClean="0"/>
              <a:t> van het blad </a:t>
            </a:r>
          </a:p>
          <a:p>
            <a:r>
              <a:rPr lang="nl-NL" sz="2800" dirty="0" smtClean="0"/>
              <a:t>Kan later ook op andere plantdelen verder gaan </a:t>
            </a:r>
          </a:p>
          <a:p>
            <a:r>
              <a:rPr lang="nl-NL" sz="2800" dirty="0" smtClean="0"/>
              <a:t>Ontstaat makkelijk bij vochtige omstandigheden</a:t>
            </a:r>
          </a:p>
          <a:p>
            <a:endParaRPr lang="nl-NL" sz="2800" dirty="0" smtClean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5380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Bladluis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21397" y="1793965"/>
            <a:ext cx="9454742" cy="5064035"/>
          </a:xfrm>
        </p:spPr>
        <p:txBody>
          <a:bodyPr>
            <a:normAutofit fontScale="92500" lnSpcReduction="20000"/>
          </a:bodyPr>
          <a:lstStyle/>
          <a:p>
            <a:r>
              <a:rPr lang="nl-NL" sz="2800" dirty="0" smtClean="0"/>
              <a:t>Insect </a:t>
            </a:r>
            <a:r>
              <a:rPr lang="nl-NL" sz="2000" dirty="0" smtClean="0"/>
              <a:t>(groen, wit, zwart, geel, rood, paars</a:t>
            </a:r>
            <a:r>
              <a:rPr lang="nl-NL" sz="2000" dirty="0"/>
              <a:t>)</a:t>
            </a:r>
            <a:endParaRPr lang="nl-NL" sz="2000" dirty="0" smtClean="0"/>
          </a:p>
          <a:p>
            <a:r>
              <a:rPr lang="nl-NL" sz="2800" dirty="0"/>
              <a:t>Z</a:t>
            </a:r>
            <a:r>
              <a:rPr lang="nl-NL" sz="2800" dirty="0" smtClean="0"/>
              <a:t>uigen sap uit het blad</a:t>
            </a:r>
          </a:p>
          <a:p>
            <a:r>
              <a:rPr lang="nl-NL" sz="2800" dirty="0" smtClean="0"/>
              <a:t>Uitwerpsel = plakkerige afscheiding (honingdauw)</a:t>
            </a:r>
          </a:p>
          <a:p>
            <a:r>
              <a:rPr lang="nl-NL" sz="2800" dirty="0" smtClean="0"/>
              <a:t>Zwarte schimmelvorming hierop (roetdauw)</a:t>
            </a:r>
          </a:p>
          <a:p>
            <a:endParaRPr lang="nl-NL" sz="2800" dirty="0" smtClean="0"/>
          </a:p>
          <a:p>
            <a:r>
              <a:rPr lang="nl-NL" sz="2800" dirty="0" smtClean="0"/>
              <a:t>Wegspuiten met koud water</a:t>
            </a:r>
          </a:p>
          <a:p>
            <a:r>
              <a:rPr lang="nl-NL" sz="2800" dirty="0" smtClean="0"/>
              <a:t>Lieveheersbeestjes (larven), mieren</a:t>
            </a:r>
            <a:endParaRPr lang="nl-NL" sz="2800" dirty="0"/>
          </a:p>
          <a:p>
            <a:r>
              <a:rPr lang="nl-NL" sz="2800" dirty="0" smtClean="0"/>
              <a:t>20 ml groene zeep, 20 ml spiritus + 1 titer water</a:t>
            </a:r>
          </a:p>
          <a:p>
            <a:r>
              <a:rPr lang="nl-NL" sz="2800" dirty="0" smtClean="0"/>
              <a:t>Aftreksel van tabak door water mengen + spuiten  (geur)</a:t>
            </a:r>
          </a:p>
          <a:p>
            <a:r>
              <a:rPr lang="nl-NL" sz="2800" dirty="0" smtClean="0"/>
              <a:t>Bestrijdingsmiddel </a:t>
            </a:r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4241"/>
            <a:ext cx="2042958" cy="30437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531" y="3286533"/>
            <a:ext cx="1898469" cy="15399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57" y="0"/>
            <a:ext cx="3091543" cy="22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370217" cy="349984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24" y="269967"/>
            <a:ext cx="3210659" cy="22468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06" y="3580039"/>
            <a:ext cx="4697866" cy="33139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554" y="4127863"/>
            <a:ext cx="7158446" cy="27661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-62501"/>
            <a:ext cx="6162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61"/>
            <a:ext cx="5187671" cy="37992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3127"/>
            <a:ext cx="4084319" cy="30648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78" y="3401356"/>
            <a:ext cx="4511039" cy="3243185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50758" y="0"/>
            <a:ext cx="3334408" cy="306625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578" y="4829423"/>
            <a:ext cx="3890422" cy="202857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4187" y="-1"/>
            <a:ext cx="3150488" cy="398084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6692" y="1058934"/>
            <a:ext cx="2733731" cy="23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040777" cy="353568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783" y="3288120"/>
            <a:ext cx="2735217" cy="3570978"/>
          </a:xfrm>
          <a:prstGeom prst="rect">
            <a:avLst/>
          </a:prstGeom>
        </p:spPr>
      </p:pic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912" y="-33852"/>
            <a:ext cx="4189412" cy="33219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943" y="2187976"/>
            <a:ext cx="3242836" cy="4670024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4005943" y="5973271"/>
            <a:ext cx="427740" cy="42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0" y="3692435"/>
            <a:ext cx="4563291" cy="2821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 smtClean="0"/>
              <a:t>Honingdauw    </a:t>
            </a:r>
            <a:r>
              <a:rPr lang="nl-NL" sz="2000" dirty="0" smtClean="0"/>
              <a:t>(uitwerpsel luis) </a:t>
            </a:r>
          </a:p>
          <a:p>
            <a:endParaRPr lang="nl-NL" sz="2800" dirty="0" smtClean="0"/>
          </a:p>
          <a:p>
            <a:endParaRPr lang="nl-NL" sz="2800" dirty="0" smtClean="0"/>
          </a:p>
          <a:p>
            <a:r>
              <a:rPr lang="nl-NL" sz="2800" dirty="0" smtClean="0"/>
              <a:t>Roetdauw </a:t>
            </a:r>
          </a:p>
          <a:p>
            <a:pPr marL="0" indent="0">
              <a:buNone/>
            </a:pPr>
            <a:r>
              <a:rPr lang="nl-NL" sz="2800" dirty="0"/>
              <a:t> </a:t>
            </a:r>
            <a:r>
              <a:rPr lang="nl-NL" sz="2800" dirty="0" smtClean="0"/>
              <a:t>  </a:t>
            </a:r>
            <a:r>
              <a:rPr lang="nl-NL" sz="2000" dirty="0" smtClean="0"/>
              <a:t>(zwart schimmel op honingdauw)</a:t>
            </a:r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044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344" y="1"/>
            <a:ext cx="3828358" cy="29260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Schildluis (of dopluis)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92925" y="1905000"/>
            <a:ext cx="9341531" cy="4953000"/>
          </a:xfrm>
        </p:spPr>
        <p:txBody>
          <a:bodyPr>
            <a:normAutofit fontScale="92500" lnSpcReduction="10000"/>
          </a:bodyPr>
          <a:lstStyle/>
          <a:p>
            <a:r>
              <a:rPr lang="nl-NL" sz="2800" dirty="0" smtClean="0"/>
              <a:t> Insect met stevig dopvormig schildje </a:t>
            </a:r>
          </a:p>
          <a:p>
            <a:r>
              <a:rPr lang="nl-NL" sz="2800" dirty="0" smtClean="0"/>
              <a:t>Zuigt sap uit het blad</a:t>
            </a:r>
          </a:p>
          <a:p>
            <a:r>
              <a:rPr lang="nl-NL" sz="2800" dirty="0" smtClean="0"/>
              <a:t>Beweegt zich bijna niet (volgroeit)</a:t>
            </a:r>
          </a:p>
          <a:p>
            <a:r>
              <a:rPr lang="nl-NL" sz="2800" dirty="0" smtClean="0"/>
              <a:t>Vaak op onderkant van het blad</a:t>
            </a:r>
          </a:p>
          <a:p>
            <a:r>
              <a:rPr lang="nl-NL" sz="2800" dirty="0" smtClean="0"/>
              <a:t>Uitwerpsel kleverig (honingdauw) met soms roetdauw</a:t>
            </a:r>
          </a:p>
          <a:p>
            <a:endParaRPr lang="nl-NL" sz="2800" dirty="0" smtClean="0"/>
          </a:p>
          <a:p>
            <a:endParaRPr lang="nl-NL" sz="2800" dirty="0"/>
          </a:p>
          <a:p>
            <a:r>
              <a:rPr lang="nl-NL" sz="2800" dirty="0" smtClean="0"/>
              <a:t>Moeilijk te bestrijden</a:t>
            </a:r>
          </a:p>
          <a:p>
            <a:r>
              <a:rPr lang="nl-NL" sz="2800" dirty="0" smtClean="0"/>
              <a:t>Met wattenstaafje (+ spiritus) aanstippen</a:t>
            </a:r>
          </a:p>
          <a:p>
            <a:r>
              <a:rPr lang="nl-NL" sz="2800" dirty="0" smtClean="0"/>
              <a:t>bestrijdingsmiddel</a:t>
            </a:r>
          </a:p>
          <a:p>
            <a:endParaRPr lang="nl-NL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648" y="4641669"/>
            <a:ext cx="1795352" cy="221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0" y="2905125"/>
            <a:ext cx="4972050" cy="39528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2597"/>
            <a:ext cx="6953250" cy="36957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326" y="0"/>
            <a:ext cx="3334749" cy="3820392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41123" y="0"/>
            <a:ext cx="2964358" cy="377825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730" y="0"/>
            <a:ext cx="3578873" cy="314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7656" y="0"/>
            <a:ext cx="8911687" cy="1280890"/>
          </a:xfrm>
        </p:spPr>
        <p:txBody>
          <a:bodyPr/>
          <a:lstStyle/>
          <a:p>
            <a:r>
              <a:rPr lang="nl-NL" dirty="0" smtClean="0"/>
              <a:t>Wolluis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02718" y="966651"/>
            <a:ext cx="10343018" cy="5595256"/>
          </a:xfrm>
        </p:spPr>
        <p:txBody>
          <a:bodyPr>
            <a:normAutofit/>
          </a:bodyPr>
          <a:lstStyle/>
          <a:p>
            <a:r>
              <a:rPr lang="nl-NL" sz="2800" dirty="0"/>
              <a:t>P</a:t>
            </a:r>
            <a:r>
              <a:rPr lang="nl-NL" sz="2800" dirty="0" smtClean="0"/>
              <a:t>latte roze/witte beestjes met witte wollige pluis</a:t>
            </a:r>
          </a:p>
          <a:p>
            <a:r>
              <a:rPr lang="nl-NL" sz="2800" dirty="0" smtClean="0"/>
              <a:t>Vaak in oksels van blad en onderkant blad</a:t>
            </a:r>
          </a:p>
          <a:p>
            <a:r>
              <a:rPr lang="nl-NL" sz="2800" dirty="0" smtClean="0"/>
              <a:t>Zorgt som voor misvorming van blad</a:t>
            </a:r>
          </a:p>
          <a:p>
            <a:r>
              <a:rPr lang="nl-NL" sz="2800" dirty="0" smtClean="0"/>
              <a:t>Kans op honingdauw en roetdauw</a:t>
            </a:r>
          </a:p>
          <a:p>
            <a:r>
              <a:rPr lang="nl-NL" sz="2800" dirty="0" smtClean="0"/>
              <a:t>Soms ook in de wortels = wortelwolluis </a:t>
            </a:r>
          </a:p>
          <a:p>
            <a:endParaRPr lang="nl-NL" sz="2800" dirty="0"/>
          </a:p>
          <a:p>
            <a:r>
              <a:rPr lang="nl-NL" sz="2800" dirty="0" smtClean="0"/>
              <a:t>Moeilijk te bestrijden</a:t>
            </a:r>
          </a:p>
          <a:p>
            <a:r>
              <a:rPr lang="nl-NL" sz="2800" dirty="0" smtClean="0"/>
              <a:t>Met wattenstaafje wegvegen</a:t>
            </a:r>
          </a:p>
          <a:p>
            <a:r>
              <a:rPr lang="nl-NL" sz="2800" dirty="0" smtClean="0"/>
              <a:t>Met krachtige waterstraal afspuiten</a:t>
            </a:r>
          </a:p>
          <a:p>
            <a:r>
              <a:rPr lang="nl-NL" sz="2800" dirty="0" smtClean="0"/>
              <a:t>Bestrijdingsmiddel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19" y="3954800"/>
            <a:ext cx="2316481" cy="2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5" y="0"/>
            <a:ext cx="2341611" cy="23336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1730"/>
            <a:ext cx="28098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087" y="2429691"/>
            <a:ext cx="3901129" cy="442830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0" y="1"/>
            <a:ext cx="2581851" cy="2255520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66034" y="0"/>
            <a:ext cx="4925966" cy="37782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473" y="-59313"/>
            <a:ext cx="4943475" cy="3486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6686" y="3426837"/>
            <a:ext cx="5338355" cy="34747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562" y="3349693"/>
            <a:ext cx="28384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Spint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02299" y="2402282"/>
            <a:ext cx="9892937" cy="4652554"/>
          </a:xfrm>
        </p:spPr>
        <p:txBody>
          <a:bodyPr>
            <a:normAutofit/>
          </a:bodyPr>
          <a:lstStyle/>
          <a:p>
            <a:r>
              <a:rPr lang="nl-NL" sz="2800" dirty="0" smtClean="0"/>
              <a:t>Kleine spinachtige beestjes  </a:t>
            </a:r>
          </a:p>
          <a:p>
            <a:r>
              <a:rPr lang="nl-NL" sz="2800" dirty="0" smtClean="0"/>
              <a:t>Zuigen aan onderkant van het blad</a:t>
            </a:r>
          </a:p>
          <a:p>
            <a:r>
              <a:rPr lang="nl-NL" sz="2800" dirty="0" smtClean="0"/>
              <a:t>Blad krijgt witte vlekken </a:t>
            </a:r>
          </a:p>
          <a:p>
            <a:endParaRPr lang="nl-NL" sz="2800" dirty="0" smtClean="0"/>
          </a:p>
          <a:p>
            <a:r>
              <a:rPr lang="nl-NL" sz="2800" dirty="0" smtClean="0"/>
              <a:t>Bestrijden met krachtige waterstraal </a:t>
            </a:r>
          </a:p>
          <a:p>
            <a:r>
              <a:rPr lang="nl-NL" sz="2800" dirty="0" smtClean="0"/>
              <a:t>Bestrijdingsmiddel </a:t>
            </a:r>
          </a:p>
          <a:p>
            <a:endParaRPr lang="nl-NL" sz="2800" dirty="0" smtClean="0"/>
          </a:p>
          <a:p>
            <a:endParaRPr lang="nl-NL" sz="2000" dirty="0"/>
          </a:p>
          <a:p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441" y="0"/>
            <a:ext cx="3510559" cy="2705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990" y="3491016"/>
            <a:ext cx="1917106" cy="32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163" y="-1"/>
            <a:ext cx="2465663" cy="20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620</TotalTime>
  <Words>373</Words>
  <Application>Microsoft Office PowerPoint</Application>
  <PresentationFormat>Breedbeeld</PresentationFormat>
  <Paragraphs>98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Wingdings</vt:lpstr>
      <vt:lpstr>Wingdings 3</vt:lpstr>
      <vt:lpstr>Sliert</vt:lpstr>
      <vt:lpstr>Plantenziektes</vt:lpstr>
      <vt:lpstr>Bladluis</vt:lpstr>
      <vt:lpstr>PowerPoint-presentatie</vt:lpstr>
      <vt:lpstr>PowerPoint-presentatie</vt:lpstr>
      <vt:lpstr>Schildluis (of dopluis)</vt:lpstr>
      <vt:lpstr>PowerPoint-presentatie</vt:lpstr>
      <vt:lpstr>Wolluis</vt:lpstr>
      <vt:lpstr>PowerPoint-presentatie</vt:lpstr>
      <vt:lpstr>Spint</vt:lpstr>
      <vt:lpstr>PowerPoint-presentatie</vt:lpstr>
      <vt:lpstr>Witte vlieg</vt:lpstr>
      <vt:lpstr>PowerPoint-presentatie</vt:lpstr>
      <vt:lpstr>Trips</vt:lpstr>
      <vt:lpstr>PowerPoint-presentatie</vt:lpstr>
      <vt:lpstr>Roest</vt:lpstr>
      <vt:lpstr>PowerPoint-presentatie</vt:lpstr>
      <vt:lpstr>PowerPoint-presentatie</vt:lpstr>
      <vt:lpstr>PowerPoint-presentatie</vt:lpstr>
      <vt:lpstr>Valse meeldauw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Ziektes en schades</dc:title>
  <dc:creator>Jacintha Westerink</dc:creator>
  <cp:lastModifiedBy>Jacintha Westerink</cp:lastModifiedBy>
  <cp:revision>33</cp:revision>
  <dcterms:created xsi:type="dcterms:W3CDTF">2018-03-12T15:32:59Z</dcterms:created>
  <dcterms:modified xsi:type="dcterms:W3CDTF">2018-03-19T19:27:37Z</dcterms:modified>
</cp:coreProperties>
</file>